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embeddedFontLst>
    <p:embeddedFont>
      <p:font typeface="Arial Narrow" panose="020B0606020202030204" pitchFamily="34" charset="0"/>
      <p:regular r:id="rId27"/>
      <p:bold r:id="rId28"/>
      <p:italic r:id="rId29"/>
      <p:boldItalic r:id="rId30"/>
    </p:embeddedFont>
    <p:embeddedFont>
      <p:font typeface="Open Sans Light" panose="020B0306030504020204" pitchFamily="34" charset="0"/>
      <p:regular r:id="rId31"/>
      <p:bold r:id="rId32"/>
      <p:italic r:id="rId33"/>
      <p:boldItalic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8" roundtripDataSignature="AMtx7mjFez/xIewFL2Xqp0nqepKahL68i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0C2C5F4-47B9-4E29-9964-EED45E739911}">
  <a:tblStyle styleId="{60C2C5F4-47B9-4E29-9964-EED45E739911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8" name="Google Shape;268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0" name="Google Shape;28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1" name="Google Shape;29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4" name="Google Shape;304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5" name="Google Shape;31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6" name="Google Shape;32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7" name="Google Shape;33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0" name="Google Shape;350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351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3" name="Google Shape;363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5" name="Google Shape;375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376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6" name="Google Shape;386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" name="Google Shape;387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7" name="Google Shape;397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8" name="Google Shape;408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" name="Google Shape;409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9" name="Google Shape;419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0" name="Google Shape;420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4" name="Google Shape;19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0" name="Google Shape;21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1" name="Google Shape;22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4" name="Google Shape;23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5" name="Google Shape;245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6" name="Google Shape;25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2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vertikaler Text" type="vertTx">
  <p:cSld name="VERTICAL_TEX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3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27" name="Google Shape;127;p3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28" name="Google Shape;128;p36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3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36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36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36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36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40" name="Google Shape;140;p37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41" name="Google Shape;141;p37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37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37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37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37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37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34" name="Google Shape;34;p29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5" name="Google Shape;35;p29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29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29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29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29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29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SECTION_HEAD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47" name="Google Shape;47;p30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48" name="Google Shape;48;p30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30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30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30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30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30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3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3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3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63" name="Google Shape;63;p3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4" name="Google Shape;64;p31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3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31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31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31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31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75" name="Google Shape;75;p3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76" name="Google Shape;76;p32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3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32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32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32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32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86" name="Google Shape;86;p33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87" name="Google Shape;87;p33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33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33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33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33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33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mit Überschrift" type="objTx">
  <p:cSld name="OBJECT_WITH_CAPTION_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3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96" name="Google Shape;96;p3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7" name="Google Shape;97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00" name="Google Shape;100;p34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01" name="Google Shape;101;p34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34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34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34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34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34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 mit Überschrift" type="picTx">
  <p:cSld name="PICTURE_WITH_CAPTION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3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3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1" name="Google Shape;111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14" name="Google Shape;114;p35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15" name="Google Shape;115;p35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35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35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35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35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35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michaelminn.net/tutorials/gis-projections/" TargetMode="Externa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10.png"/><Relationship Id="rId5" Type="http://schemas.openxmlformats.org/officeDocument/2006/relationships/image" Target="../media/image23.png"/><Relationship Id="rId10" Type="http://schemas.openxmlformats.org/officeDocument/2006/relationships/image" Target="../media/image9.png"/><Relationship Id="rId4" Type="http://schemas.openxmlformats.org/officeDocument/2006/relationships/image" Target="../media/image22.png"/><Relationship Id="rId9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ct val="100000"/>
              <a:buFont typeface="Calibri"/>
              <a:buNone/>
            </a:pPr>
            <a:r>
              <a:rPr lang="de-DE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37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lang="de-DE" sz="3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de-DE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5	Introduction to R and QGIS</a:t>
            </a:r>
            <a:endParaRPr/>
          </a:p>
          <a:p>
            <a:pPr marL="0" marR="0" lvl="0" indent="0" algn="ctr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de-DE" sz="2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b)    Introduction to QGIS</a:t>
            </a:r>
            <a:endParaRPr/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w="31750" cap="flat" cmpd="sng">
            <a:solidFill>
              <a:srgbClr val="1E4E79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9893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id="157" name="Google Shape;157;p1" descr="Ein Bild, das Text, Schrift, Grafiken, Screenshot enthält.&#10;&#10;Automatisch generierte Beschreibu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8" name="Google Shape;158;p1" descr="Ein Bild, das Schrift, Grafiken, Logo, Screenshot enthält.&#10;&#10;Automatisch generierte Beschreibu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9" name="Google Shape;159;p1" descr="Ein Bild, das Schwarz, Dunkelheit enthält.&#10;&#10;Automatisch generierte Beschreibun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0" name="Google Shape;160;p1" descr="Ein Bild, das Logo, Grafiken, Symbol, Clipart enthält.&#10;&#10;Automatisch generierte Beschreibu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1" name="Google Shape;161;p1" descr="Ein Bild, das Text, Logo, Design, Darstellung enthält.&#10;&#10;Automatisch generierte Beschreibung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2" name="Google Shape;162;p1" descr="Ein Bild, das Symbol, Grafiken, Flagge enthält.&#10;&#10;Automatisch generierte Beschreibung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63" name="Google Shape;163;p1" descr="KNUST Logo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1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1"/>
          <p:cNvSpPr txBox="1"/>
          <p:nvPr/>
        </p:nvSpPr>
        <p:spPr>
          <a:xfrm>
            <a:off x="2174225" y="58474"/>
            <a:ext cx="619638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Why the CRS matters</a:t>
            </a:r>
            <a:endParaRPr/>
          </a:p>
        </p:txBody>
      </p:sp>
      <p:pic>
        <p:nvPicPr>
          <p:cNvPr id="272" name="Google Shape;272;p1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11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10</a:t>
            </a:fld>
            <a:endParaRPr/>
          </a:p>
        </p:txBody>
      </p:sp>
      <p:pic>
        <p:nvPicPr>
          <p:cNvPr id="275" name="Google Shape;275;p1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76" name="Google Shape;276;p11"/>
          <p:cNvGraphicFramePr/>
          <p:nvPr/>
        </p:nvGraphicFramePr>
        <p:xfrm>
          <a:off x="1070429" y="3431178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{60C2C5F4-47B9-4E29-9964-EED45E739911}</a:tableStyleId>
              </a:tblPr>
              <a:tblGrid>
                <a:gridCol w="342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6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6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Problem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Cause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Solution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Misaligned layers</a:t>
                      </a:r>
                      <a:endParaRPr sz="1800" b="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Different CRS in datasets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Convert to a common CRS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Distorted shapes</a:t>
                      </a:r>
                      <a:endParaRPr sz="1800" b="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Using an unsuitable projection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Choose a projection suitable for the region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Incorrect measurements</a:t>
                      </a:r>
                      <a:endParaRPr sz="1800" b="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Mixing projected and unprojected data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Ensure all layers use a projected CRS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77" name="Google Shape;277;p11"/>
          <p:cNvSpPr txBox="1"/>
          <p:nvPr/>
        </p:nvSpPr>
        <p:spPr>
          <a:xfrm>
            <a:off x="1646162" y="1259114"/>
            <a:ext cx="7641771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Affects:</a:t>
            </a:r>
            <a:b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Accuracy of spatial analysis (distance, area, angles)</a:t>
            </a:r>
            <a:b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Alignment of datasets (combining multiple sources)</a:t>
            </a:r>
            <a:b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Correct display on maps (avoiding distortions)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2"/>
          <p:cNvSpPr txBox="1"/>
          <p:nvPr/>
        </p:nvSpPr>
        <p:spPr>
          <a:xfrm>
            <a:off x="2174225" y="58474"/>
            <a:ext cx="619638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Common CRS</a:t>
            </a:r>
            <a:endParaRPr/>
          </a:p>
        </p:txBody>
      </p:sp>
      <p:pic>
        <p:nvPicPr>
          <p:cNvPr id="284" name="Google Shape;284;p1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12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11</a:t>
            </a:fld>
            <a:endParaRPr/>
          </a:p>
        </p:txBody>
      </p:sp>
      <p:pic>
        <p:nvPicPr>
          <p:cNvPr id="287" name="Google Shape;287;p1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88" name="Google Shape;288;p12"/>
          <p:cNvGraphicFramePr/>
          <p:nvPr/>
        </p:nvGraphicFramePr>
        <p:xfrm>
          <a:off x="889000" y="2317448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{60C2C5F4-47B9-4E29-9964-EED45E739911}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1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94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33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Projection name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Type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Best used for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EPSG Code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WGS84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Geographic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Global datasets, GPS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EPSG:4326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UTM Zones</a:t>
                      </a:r>
                      <a:endParaRPr sz="1800" b="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Projected</a:t>
                      </a:r>
                      <a:endParaRPr sz="1800" b="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Local/regional precision mapping</a:t>
                      </a:r>
                      <a:endParaRPr sz="1800" b="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EPSG:326XX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Web Mercator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Projected</a:t>
                      </a:r>
                      <a:endParaRPr sz="1800" b="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Web-based maps (Google Maps, OpenStreetMap)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EPSG:3857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Albers Equal Area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Projected</a:t>
                      </a:r>
                      <a:endParaRPr sz="1800" b="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Large-scale national maps</a:t>
                      </a:r>
                      <a:endParaRPr sz="1800" b="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EPSG:5070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 Narrow"/>
                        <a:buNone/>
                      </a:pPr>
                      <a:r>
                        <a:rPr lang="de-DE" sz="1800" b="0" i="0" u="none" strike="noStrike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Africa Albers Equal Area Conic</a:t>
                      </a:r>
                      <a:endParaRPr sz="1800" i="0" u="none" strike="noStrike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Projected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Africa-focused data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EPSG:102022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3"/>
          <p:cNvSpPr txBox="1"/>
          <p:nvPr/>
        </p:nvSpPr>
        <p:spPr>
          <a:xfrm>
            <a:off x="2174225" y="58474"/>
            <a:ext cx="619638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Changing the CRS in QGIS</a:t>
            </a:r>
            <a:endParaRPr/>
          </a:p>
        </p:txBody>
      </p:sp>
      <p:pic>
        <p:nvPicPr>
          <p:cNvPr id="295" name="Google Shape;295;p1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13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7" name="Google Shape;297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12</a:t>
            </a:fld>
            <a:endParaRPr/>
          </a:p>
        </p:txBody>
      </p:sp>
      <p:pic>
        <p:nvPicPr>
          <p:cNvPr id="298" name="Google Shape;298;p1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13" descr="Ein Bild, das Text, Screenshot, Display, Software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 l="44270" t="96130" r="-90" b="67"/>
          <a:stretch/>
        </p:blipFill>
        <p:spPr>
          <a:xfrm>
            <a:off x="2086429" y="3437284"/>
            <a:ext cx="7542423" cy="339018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13"/>
          <p:cNvSpPr txBox="1"/>
          <p:nvPr/>
        </p:nvSpPr>
        <p:spPr>
          <a:xfrm>
            <a:off x="2157916" y="2894682"/>
            <a:ext cx="747043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You can check the EPSG code in the status bar on the right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1" name="Google Shape;301;p13"/>
          <p:cNvSpPr/>
          <p:nvPr/>
        </p:nvSpPr>
        <p:spPr>
          <a:xfrm>
            <a:off x="8448023" y="3449520"/>
            <a:ext cx="903889" cy="451944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4"/>
          <p:cNvSpPr txBox="1"/>
          <p:nvPr/>
        </p:nvSpPr>
        <p:spPr>
          <a:xfrm>
            <a:off x="2174225" y="58474"/>
            <a:ext cx="619638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Changing the CRS in QGIS</a:t>
            </a:r>
            <a:endParaRPr/>
          </a:p>
        </p:txBody>
      </p:sp>
      <p:pic>
        <p:nvPicPr>
          <p:cNvPr id="308" name="Google Shape;308;p1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14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13</a:t>
            </a:fld>
            <a:endParaRPr/>
          </a:p>
        </p:txBody>
      </p:sp>
      <p:pic>
        <p:nvPicPr>
          <p:cNvPr id="311" name="Google Shape;311;p1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14"/>
          <p:cNvSpPr txBox="1"/>
          <p:nvPr/>
        </p:nvSpPr>
        <p:spPr>
          <a:xfrm>
            <a:off x="1833638" y="2021114"/>
            <a:ext cx="8518800" cy="30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Changing the CRS of a project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Go to Project in the menu bar → properties → CRS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Select a new projection (e.g., EPSG:4326 for global datasets)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Reprojecting a layer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Select Layer in layer panel by right clicking  → Export → Save As…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Choose the desired CRS from the dropdown list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Save the reprojected layer as a new file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5"/>
          <p:cNvSpPr txBox="1"/>
          <p:nvPr/>
        </p:nvSpPr>
        <p:spPr>
          <a:xfrm>
            <a:off x="2174225" y="58474"/>
            <a:ext cx="619638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Tasks</a:t>
            </a:r>
            <a:endParaRPr/>
          </a:p>
        </p:txBody>
      </p:sp>
      <p:pic>
        <p:nvPicPr>
          <p:cNvPr id="319" name="Google Shape;319;p1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15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14</a:t>
            </a:fld>
            <a:endParaRPr/>
          </a:p>
        </p:txBody>
      </p:sp>
      <p:pic>
        <p:nvPicPr>
          <p:cNvPr id="322" name="Google Shape;322;p1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15"/>
          <p:cNvSpPr/>
          <p:nvPr/>
        </p:nvSpPr>
        <p:spPr>
          <a:xfrm>
            <a:off x="2123844" y="2206395"/>
            <a:ext cx="7948226" cy="2445818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Try it out for yourself and reproject your data!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3048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Describe the changes!</a:t>
            </a:r>
            <a:endParaRPr/>
          </a:p>
          <a:p>
            <a:pPr marL="457200" marR="0" lvl="0" indent="-3048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For which study would you use which CRS?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16"/>
          <p:cNvSpPr txBox="1"/>
          <p:nvPr/>
        </p:nvSpPr>
        <p:spPr>
          <a:xfrm>
            <a:off x="2174225" y="58474"/>
            <a:ext cx="619638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Installing and managing plugins</a:t>
            </a:r>
            <a:endParaRPr/>
          </a:p>
        </p:txBody>
      </p:sp>
      <p:pic>
        <p:nvPicPr>
          <p:cNvPr id="330" name="Google Shape;330;p1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16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15</a:t>
            </a:fld>
            <a:endParaRPr/>
          </a:p>
        </p:txBody>
      </p:sp>
      <p:pic>
        <p:nvPicPr>
          <p:cNvPr id="333" name="Google Shape;333;p1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p16"/>
          <p:cNvSpPr txBox="1"/>
          <p:nvPr/>
        </p:nvSpPr>
        <p:spPr>
          <a:xfrm>
            <a:off x="1150257" y="2021114"/>
            <a:ext cx="10695900" cy="34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Why Use plugins?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Extend QGIS functionality (e.g., web mapping, data analysis, automation)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How to install a plugin: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Go to plugins in the menu bar → Manage and install plugins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Search for the desired plugin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Click install and enable it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7"/>
          <p:cNvSpPr txBox="1"/>
          <p:nvPr/>
        </p:nvSpPr>
        <p:spPr>
          <a:xfrm>
            <a:off x="2174225" y="58474"/>
            <a:ext cx="619638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Installing and managing plugins</a:t>
            </a:r>
            <a:endParaRPr/>
          </a:p>
        </p:txBody>
      </p:sp>
      <p:pic>
        <p:nvPicPr>
          <p:cNvPr id="341" name="Google Shape;341;p1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17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3" name="Google Shape;34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16</a:t>
            </a:fld>
            <a:endParaRPr/>
          </a:p>
        </p:txBody>
      </p:sp>
      <p:pic>
        <p:nvPicPr>
          <p:cNvPr id="344" name="Google Shape;344;p1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17"/>
          <p:cNvSpPr txBox="1"/>
          <p:nvPr/>
        </p:nvSpPr>
        <p:spPr>
          <a:xfrm>
            <a:off x="902305" y="1325638"/>
            <a:ext cx="10695900" cy="26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Lets install your first plugin!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Search for </a:t>
            </a: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QuickMapServices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346" name="Google Shape;346;p17" descr="Ein Bild, das Text, Screenshot, Software, Computersymbol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03992" y="1407885"/>
            <a:ext cx="6896399" cy="4798180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17"/>
          <p:cNvSpPr/>
          <p:nvPr/>
        </p:nvSpPr>
        <p:spPr>
          <a:xfrm>
            <a:off x="5833241" y="1629686"/>
            <a:ext cx="5773014" cy="220134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8"/>
          <p:cNvSpPr txBox="1"/>
          <p:nvPr/>
        </p:nvSpPr>
        <p:spPr>
          <a:xfrm>
            <a:off x="2174225" y="58474"/>
            <a:ext cx="619638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Installing and managing plugins</a:t>
            </a:r>
            <a:endParaRPr/>
          </a:p>
        </p:txBody>
      </p:sp>
      <p:pic>
        <p:nvPicPr>
          <p:cNvPr id="354" name="Google Shape;354;p1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18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17</a:t>
            </a:fld>
            <a:endParaRPr/>
          </a:p>
        </p:txBody>
      </p:sp>
      <p:pic>
        <p:nvPicPr>
          <p:cNvPr id="357" name="Google Shape;357;p1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18"/>
          <p:cNvSpPr txBox="1"/>
          <p:nvPr/>
        </p:nvSpPr>
        <p:spPr>
          <a:xfrm>
            <a:off x="1065590" y="1325638"/>
            <a:ext cx="3686700" cy="37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Once you have found it, the option to install it will show up on the bottom right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Installed packages show up on the installed page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359" name="Google Shape;359;p18" descr="Ein Bild, das Text, Screenshot, Software, Display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89160" y="1323219"/>
            <a:ext cx="6845300" cy="4828419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18"/>
          <p:cNvSpPr/>
          <p:nvPr/>
        </p:nvSpPr>
        <p:spPr>
          <a:xfrm>
            <a:off x="1017130" y="3863444"/>
            <a:ext cx="3739084" cy="2288579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Make sure that </a:t>
            </a:r>
            <a:r>
              <a:rPr lang="de-DE" sz="2400" b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QuickMapServices</a:t>
            </a: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and </a:t>
            </a:r>
            <a:r>
              <a:rPr lang="de-DE" sz="2400" b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Processing</a:t>
            </a: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both have their box ticked!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9"/>
          <p:cNvSpPr txBox="1"/>
          <p:nvPr/>
        </p:nvSpPr>
        <p:spPr>
          <a:xfrm>
            <a:off x="2174225" y="58474"/>
            <a:ext cx="619638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Using QuickMapServices</a:t>
            </a:r>
            <a:endParaRPr/>
          </a:p>
        </p:txBody>
      </p:sp>
      <p:pic>
        <p:nvPicPr>
          <p:cNvPr id="367" name="Google Shape;367;p1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19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Google Shape;369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18</a:t>
            </a:fld>
            <a:endParaRPr/>
          </a:p>
        </p:txBody>
      </p:sp>
      <p:pic>
        <p:nvPicPr>
          <p:cNvPr id="370" name="Google Shape;370;p1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19"/>
          <p:cNvSpPr txBox="1"/>
          <p:nvPr/>
        </p:nvSpPr>
        <p:spPr>
          <a:xfrm>
            <a:off x="1053495" y="1918305"/>
            <a:ext cx="10901437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Web -&gt; QuickMapServices -&gt; OSM -&gt; OSM Standard lets you add a map to the background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372" name="Google Shape;372;p19" descr="Ein Bild, das Text, Screenshot, Schrift, Zahl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00238" y="2890762"/>
            <a:ext cx="9597571" cy="21348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20"/>
          <p:cNvSpPr txBox="1"/>
          <p:nvPr/>
        </p:nvSpPr>
        <p:spPr>
          <a:xfrm>
            <a:off x="2174225" y="58474"/>
            <a:ext cx="619638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Task</a:t>
            </a:r>
            <a:endParaRPr/>
          </a:p>
        </p:txBody>
      </p:sp>
      <p:pic>
        <p:nvPicPr>
          <p:cNvPr id="379" name="Google Shape;379;p2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20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1" name="Google Shape;381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19</a:t>
            </a:fld>
            <a:endParaRPr/>
          </a:p>
        </p:txBody>
      </p:sp>
      <p:pic>
        <p:nvPicPr>
          <p:cNvPr id="382" name="Google Shape;382;p2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20"/>
          <p:cNvSpPr/>
          <p:nvPr/>
        </p:nvSpPr>
        <p:spPr>
          <a:xfrm>
            <a:off x="2123844" y="2206395"/>
            <a:ext cx="7948226" cy="2445818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Explore the OpenStreetMap!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Learning objectives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4" name="Google Shape;174;p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</a:t>
            </a:fld>
            <a:endParaRPr/>
          </a:p>
        </p:txBody>
      </p:sp>
      <p:pic>
        <p:nvPicPr>
          <p:cNvPr id="177" name="Google Shape;177;p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"/>
          <p:cNvSpPr txBox="1"/>
          <p:nvPr/>
        </p:nvSpPr>
        <p:spPr>
          <a:xfrm>
            <a:off x="1339653" y="1487993"/>
            <a:ext cx="9512100" cy="35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Understand the general layout of QGIS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key toolbars and panels in the interface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 the basics of coordinate reference systems (CRS) and projections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Install and activate essential QGIS plugins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21"/>
          <p:cNvSpPr txBox="1"/>
          <p:nvPr/>
        </p:nvSpPr>
        <p:spPr>
          <a:xfrm>
            <a:off x="2174225" y="58474"/>
            <a:ext cx="619638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Saving a QGIS project</a:t>
            </a:r>
            <a:endParaRPr/>
          </a:p>
        </p:txBody>
      </p:sp>
      <p:pic>
        <p:nvPicPr>
          <p:cNvPr id="390" name="Google Shape;390;p2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21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20</a:t>
            </a:fld>
            <a:endParaRPr/>
          </a:p>
        </p:txBody>
      </p:sp>
      <p:pic>
        <p:nvPicPr>
          <p:cNvPr id="393" name="Google Shape;393;p2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94" name="Google Shape;394;p21"/>
          <p:cNvSpPr txBox="1"/>
          <p:nvPr/>
        </p:nvSpPr>
        <p:spPr>
          <a:xfrm>
            <a:off x="1107924" y="1882019"/>
            <a:ext cx="10695900" cy="37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Why Save your project?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QGIS projects store layer arrangements, styles, and settings, allowing you to continue working without reloading everything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Prevents losing progress when handling multiple datasets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How to Save a QGIS project: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Go to Project → Save As…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Choose a location and enter a meaningful filename (e.g., land_cover_analysis.qgz)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Click Save to store the project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22"/>
          <p:cNvSpPr txBox="1"/>
          <p:nvPr/>
        </p:nvSpPr>
        <p:spPr>
          <a:xfrm>
            <a:off x="2174225" y="58474"/>
            <a:ext cx="619638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Task</a:t>
            </a:r>
            <a:endParaRPr/>
          </a:p>
        </p:txBody>
      </p:sp>
      <p:pic>
        <p:nvPicPr>
          <p:cNvPr id="401" name="Google Shape;401;p2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22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21</a:t>
            </a:fld>
            <a:endParaRPr/>
          </a:p>
        </p:txBody>
      </p:sp>
      <p:pic>
        <p:nvPicPr>
          <p:cNvPr id="404" name="Google Shape;404;p2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05" name="Google Shape;405;p22"/>
          <p:cNvSpPr/>
          <p:nvPr/>
        </p:nvSpPr>
        <p:spPr>
          <a:xfrm>
            <a:off x="2123844" y="2206395"/>
            <a:ext cx="7948226" cy="2445818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Save your project!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Google Shape;411;p2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23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</a:t>
            </a:r>
            <a:r>
              <a:rPr lang="de-DE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/>
              <a:t>– </a:t>
            </a:r>
            <a:r>
              <a:rPr lang="de-DE">
                <a:latin typeface="Calibri"/>
                <a:ea typeface="Calibri"/>
                <a:cs typeface="Calibri"/>
                <a:sym typeface="Calibri"/>
              </a:rPr>
              <a:t>E5b Introduction to QGIS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Google Shape;413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22</a:t>
            </a:fld>
            <a:endParaRPr/>
          </a:p>
        </p:txBody>
      </p:sp>
      <p:pic>
        <p:nvPicPr>
          <p:cNvPr id="414" name="Google Shape;414;p2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15" name="Google Shape;415;p23"/>
          <p:cNvSpPr txBox="1"/>
          <p:nvPr/>
        </p:nvSpPr>
        <p:spPr>
          <a:xfrm>
            <a:off x="1082105" y="1181289"/>
            <a:ext cx="9884400" cy="563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QGIS has an intuitive layout with key panels: Layers, browser, and map canvas</a:t>
            </a: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Coordinate reference systems (CRS) determine how spatial data aligns on earth, and using the correct projection is crucial for accuracy</a:t>
            </a: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Common projections include WGS84 (global), UTM (local), Web Mercator (web mapping), and Africa Albers Equal Area Conic (for African studies)</a:t>
            </a: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Plugins enhance QGIS capabilities—OpenLayers, QuickMapServices, and GRASS GIS are useful additions</a:t>
            </a: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Saving your QGIS project regularly ensures you don’t lose progress and maintains organized workflows</a:t>
            </a:r>
            <a:br>
              <a:rPr lang="de-DE"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6" name="Google Shape;416;p23"/>
          <p:cNvSpPr txBox="1"/>
          <p:nvPr/>
        </p:nvSpPr>
        <p:spPr>
          <a:xfrm>
            <a:off x="2174225" y="-8164"/>
            <a:ext cx="7346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Summary &amp; key takeaways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24"/>
          <p:cNvSpPr txBox="1"/>
          <p:nvPr/>
        </p:nvSpPr>
        <p:spPr>
          <a:xfrm>
            <a:off x="2174225" y="-26306"/>
            <a:ext cx="562334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Sources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3" name="Google Shape;423;p2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4" name="Google Shape;424;p24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</a:t>
            </a:r>
            <a:r>
              <a:rPr lang="de-DE">
                <a:latin typeface="Calibri"/>
                <a:ea typeface="Calibri"/>
                <a:cs typeface="Calibri"/>
                <a:sym typeface="Calibri"/>
              </a:rPr>
              <a:t> to QGIS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Google Shape;425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23</a:t>
            </a:fld>
            <a:endParaRPr/>
          </a:p>
        </p:txBody>
      </p:sp>
      <p:pic>
        <p:nvPicPr>
          <p:cNvPr id="426" name="Google Shape;426;p2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27" name="Google Shape;427;p24"/>
          <p:cNvSpPr txBox="1"/>
          <p:nvPr/>
        </p:nvSpPr>
        <p:spPr>
          <a:xfrm>
            <a:off x="926497" y="1198638"/>
            <a:ext cx="1102843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Minn, M. (2024, October 27). </a:t>
            </a:r>
            <a:r>
              <a:rPr lang="de-DE" sz="16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Map projections</a:t>
            </a:r>
            <a:r>
              <a:rPr lang="de-DE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Retrieved February 10, 2025, from </a:t>
            </a:r>
            <a:r>
              <a:rPr lang="de-DE" sz="16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https://michaelminn.net/tutorials/gis-projections/</a:t>
            </a:r>
            <a:endParaRPr sz="1800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5"/>
          <p:cNvSpPr txBox="1">
            <a:spLocks noGrp="1"/>
          </p:cNvSpPr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lang="de-DE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lang="de-DE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1050"/>
            </a:br>
            <a:endParaRPr sz="3600" b="1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33" name="Google Shape;433;p25"/>
          <p:cNvGrpSpPr/>
          <p:nvPr/>
        </p:nvGrpSpPr>
        <p:grpSpPr>
          <a:xfrm>
            <a:off x="1652645" y="6132842"/>
            <a:ext cx="8805180" cy="648000"/>
            <a:chOff x="609597" y="5421223"/>
            <a:chExt cx="9994138" cy="735499"/>
          </a:xfrm>
        </p:grpSpPr>
        <p:pic>
          <p:nvPicPr>
            <p:cNvPr id="434" name="Google Shape;434;p25" descr="Ein Bild, das Text, Schrift, Grafiken, Screenshot enthält.&#10;&#10;Automatisch generierte Beschreibu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09597" y="5436722"/>
              <a:ext cx="1644246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5" name="Google Shape;435;p25" descr="Ein Bild, das Schrift, Grafiken, Logo, Screenshot enthält.&#10;&#10;Automatisch generierte Beschreibu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445867" y="5436722"/>
              <a:ext cx="861328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6" name="Google Shape;436;p25" descr="Ein Bild, das Schwarz, Dunkelheit enthält.&#10;&#10;Automatisch generierte Beschreibung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499219" y="5436722"/>
              <a:ext cx="180000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7" name="Google Shape;437;p25" descr="Ein Bild, das Logo, Grafiken, Symbol, Clipart enthält.&#10;&#10;Automatisch generierte Beschreibung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491243" y="5436722"/>
              <a:ext cx="837209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8" name="Google Shape;438;p25" descr="Ein Bild, das Text, Logo, Design, Darstellung enthält.&#10;&#10;Automatisch generierte Beschreibung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520476" y="5421223"/>
              <a:ext cx="2278481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9" name="Google Shape;439;p25" descr="Ein Bild, das Symbol, Grafiken, Flagge enthält.&#10;&#10;Automatisch generierte Beschreibung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8990981" y="5421223"/>
              <a:ext cx="70073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0" name="Google Shape;440;p25" descr="Ein Bild, das Symbol, Emblem, Logo, Wappen enthält.&#10;&#10;Automatisch generierte Beschreibung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9883735" y="5421223"/>
              <a:ext cx="720000" cy="72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41" name="Google Shape;441;p25"/>
          <p:cNvSpPr txBox="1"/>
          <p:nvPr/>
        </p:nvSpPr>
        <p:spPr>
          <a:xfrm>
            <a:off x="1259149" y="4087500"/>
            <a:ext cx="46182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1800" b="1">
                <a:solidFill>
                  <a:srgbClr val="4D4D4D"/>
                </a:solidFill>
              </a:rPr>
              <a:t>Dr. Insa Otte, Hanna Schulten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1800" b="1">
                <a:solidFill>
                  <a:srgbClr val="4D4D4D"/>
                </a:solidFill>
              </a:rPr>
              <a:t>(on behalf of the EOCap4Africa Team)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1800" b="1">
                <a:solidFill>
                  <a:srgbClr val="4D4D4D"/>
                </a:solidFill>
              </a:rPr>
              <a:t>and colleagues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4D4D4D"/>
                </a:solidFill>
              </a:rPr>
              <a:t>insa.otte@uni-wuerzburg.de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</p:txBody>
      </p:sp>
      <p:sp>
        <p:nvSpPr>
          <p:cNvPr id="442" name="Google Shape;442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24</a:t>
            </a:fld>
            <a:endParaRPr/>
          </a:p>
        </p:txBody>
      </p:sp>
      <p:grpSp>
        <p:nvGrpSpPr>
          <p:cNvPr id="443" name="Google Shape;443;p25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444" name="Google Shape;444;p25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5" name="Google Shape;445;p25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46" name="Google Shape;446;p25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"/>
          <p:cNvSpPr txBox="1"/>
          <p:nvPr/>
        </p:nvSpPr>
        <p:spPr>
          <a:xfrm>
            <a:off x="2174225" y="15342"/>
            <a:ext cx="5146842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Starting QGIS for the first time</a:t>
            </a:r>
            <a:endParaRPr/>
          </a:p>
        </p:txBody>
      </p:sp>
      <p:pic>
        <p:nvPicPr>
          <p:cNvPr id="185" name="Google Shape;185;p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</a:t>
            </a:fld>
            <a:endParaRPr/>
          </a:p>
        </p:txBody>
      </p:sp>
      <p:pic>
        <p:nvPicPr>
          <p:cNvPr id="188" name="Google Shape;188;p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3" descr="Ein Bild, das Text, Screenshot, Software, Webseite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77557" y="1365850"/>
            <a:ext cx="7733944" cy="4557623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3"/>
          <p:cNvSpPr/>
          <p:nvPr/>
        </p:nvSpPr>
        <p:spPr>
          <a:xfrm>
            <a:off x="5381296" y="4056992"/>
            <a:ext cx="3226675" cy="1450427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3"/>
          <p:cNvSpPr txBox="1"/>
          <p:nvPr/>
        </p:nvSpPr>
        <p:spPr>
          <a:xfrm>
            <a:off x="8879457" y="2783457"/>
            <a:ext cx="3160200" cy="23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Start your QGIS application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Open a new project on the left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Old projects will appear on the right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4" descr="Ein Bild, das Text, Screenshot, Display, Software enthält.&#10;&#10;KI-generierte Inhalte können fehlerhaft sein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3244" y="135455"/>
            <a:ext cx="10409208" cy="62995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4" descr="Ein Bild, das Schwarz, Dunkelheit enthält.&#10;&#10;Automatisch generierte Beschreibu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4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4</a:t>
            </a:fld>
            <a:endParaRPr/>
          </a:p>
        </p:txBody>
      </p:sp>
      <p:pic>
        <p:nvPicPr>
          <p:cNvPr id="201" name="Google Shape;201;p4"/>
          <p:cNvPicPr preferRelativeResize="0"/>
          <p:nvPr/>
        </p:nvPicPr>
        <p:blipFill rotWithShape="1">
          <a:blip r:embed="rId5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4"/>
          <p:cNvSpPr/>
          <p:nvPr/>
        </p:nvSpPr>
        <p:spPr>
          <a:xfrm>
            <a:off x="4775554" y="232817"/>
            <a:ext cx="2629974" cy="24654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Menu bar</a:t>
            </a:r>
            <a:r>
              <a:rPr lang="de-DE" sz="20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 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4"/>
          <p:cNvSpPr/>
          <p:nvPr/>
        </p:nvSpPr>
        <p:spPr>
          <a:xfrm>
            <a:off x="5710082" y="3065157"/>
            <a:ext cx="2759370" cy="1224199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Map view</a:t>
            </a:r>
            <a:endParaRPr sz="20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see your data visualised here</a:t>
            </a:r>
            <a:endParaRPr/>
          </a:p>
        </p:txBody>
      </p:sp>
      <p:sp>
        <p:nvSpPr>
          <p:cNvPr id="204" name="Google Shape;204;p4"/>
          <p:cNvSpPr/>
          <p:nvPr/>
        </p:nvSpPr>
        <p:spPr>
          <a:xfrm>
            <a:off x="893666" y="2029986"/>
            <a:ext cx="1609182" cy="821633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Browser panel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4"/>
          <p:cNvSpPr/>
          <p:nvPr/>
        </p:nvSpPr>
        <p:spPr>
          <a:xfrm>
            <a:off x="893665" y="4014064"/>
            <a:ext cx="1781711" cy="145423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Layer panel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geodata itself is here</a:t>
            </a:r>
            <a:endParaRPr/>
          </a:p>
        </p:txBody>
      </p:sp>
      <p:sp>
        <p:nvSpPr>
          <p:cNvPr id="206" name="Google Shape;206;p4"/>
          <p:cNvSpPr/>
          <p:nvPr/>
        </p:nvSpPr>
        <p:spPr>
          <a:xfrm>
            <a:off x="2532686" y="6026893"/>
            <a:ext cx="2759370" cy="419067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Status bar</a:t>
            </a:r>
            <a:r>
              <a:rPr lang="de-DE" sz="20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 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4"/>
          <p:cNvSpPr/>
          <p:nvPr/>
        </p:nvSpPr>
        <p:spPr>
          <a:xfrm>
            <a:off x="2676460" y="621006"/>
            <a:ext cx="2759370" cy="419067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Toolbars</a:t>
            </a:r>
            <a:r>
              <a:rPr lang="de-DE" sz="20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 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6"/>
          <p:cNvSpPr txBox="1"/>
          <p:nvPr/>
        </p:nvSpPr>
        <p:spPr>
          <a:xfrm>
            <a:off x="2174225" y="965"/>
            <a:ext cx="559254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Understanding the QGIS layout</a:t>
            </a:r>
            <a:endParaRPr/>
          </a:p>
        </p:txBody>
      </p:sp>
      <p:pic>
        <p:nvPicPr>
          <p:cNvPr id="214" name="Google Shape;214;p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6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5</a:t>
            </a:fld>
            <a:endParaRPr/>
          </a:p>
        </p:txBody>
      </p:sp>
      <p:pic>
        <p:nvPicPr>
          <p:cNvPr id="217" name="Google Shape;217;p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18" name="Google Shape;218;p6"/>
          <p:cNvGraphicFramePr/>
          <p:nvPr/>
        </p:nvGraphicFramePr>
        <p:xfrm>
          <a:off x="1078302" y="1874520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{60C2C5F4-47B9-4E29-9964-EED45E739911}</a:tableStyleId>
              </a:tblPr>
              <a:tblGrid>
                <a:gridCol w="3552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2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52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7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Section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Function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1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Key Features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Menu </a:t>
                      </a: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b</a:t>
                      </a: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ar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Access all functions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File, edit, view, layer, plugins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Toolbars</a:t>
                      </a:r>
                      <a:endParaRPr sz="1800" b="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Quick access to tools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Add layers, zoom, measure, select features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Layers </a:t>
                      </a: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p</a:t>
                      </a: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anel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Manage map layers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Turn layers on/off, reorder them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Browser </a:t>
                      </a: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p</a:t>
                      </a: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anel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Find and add data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Connect to files, databases, online services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Map </a:t>
                      </a: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</a:t>
                      </a: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anvas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Display your map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Shows layers in the project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Status </a:t>
                      </a: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b</a:t>
                      </a:r>
                      <a:r>
                        <a:rPr lang="de-DE" sz="1800" b="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ar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Coordinates &amp; scale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Shows CRS, rendering progress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7"/>
          <p:cNvSpPr txBox="1"/>
          <p:nvPr/>
        </p:nvSpPr>
        <p:spPr>
          <a:xfrm>
            <a:off x="2174225" y="965"/>
            <a:ext cx="559254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Viewing data in QGIS</a:t>
            </a:r>
            <a:endParaRPr/>
          </a:p>
        </p:txBody>
      </p:sp>
      <p:pic>
        <p:nvPicPr>
          <p:cNvPr id="225" name="Google Shape;225;p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7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6</a:t>
            </a:fld>
            <a:endParaRPr/>
          </a:p>
        </p:txBody>
      </p:sp>
      <p:pic>
        <p:nvPicPr>
          <p:cNvPr id="228" name="Google Shape;228;p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7" descr="Ein Bild, das Text, Karte, Diagramm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91395" y="1690606"/>
            <a:ext cx="9374038" cy="4353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7" descr="Ein Bild, das Screenshot, Rechteck enthält.&#10;&#10;KI-generierte Inhalte können fehlerhaft sein.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991100" y="5789134"/>
            <a:ext cx="1490932" cy="326186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7"/>
          <p:cNvSpPr txBox="1"/>
          <p:nvPr/>
        </p:nvSpPr>
        <p:spPr>
          <a:xfrm>
            <a:off x="1058173" y="1086928"/>
            <a:ext cx="937116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Type world in the coordinate field in the status bar to access a vector world map!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8"/>
          <p:cNvSpPr txBox="1"/>
          <p:nvPr/>
        </p:nvSpPr>
        <p:spPr>
          <a:xfrm>
            <a:off x="2174225" y="965"/>
            <a:ext cx="559254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Viewing data in QGIS</a:t>
            </a:r>
            <a:endParaRPr/>
          </a:p>
        </p:txBody>
      </p:sp>
      <p:pic>
        <p:nvPicPr>
          <p:cNvPr id="238" name="Google Shape;238;p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8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7</a:t>
            </a:fld>
            <a:endParaRPr/>
          </a:p>
        </p:txBody>
      </p:sp>
      <p:pic>
        <p:nvPicPr>
          <p:cNvPr id="241" name="Google Shape;241;p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8"/>
          <p:cNvSpPr txBox="1"/>
          <p:nvPr/>
        </p:nvSpPr>
        <p:spPr>
          <a:xfrm>
            <a:off x="1417607" y="2280249"/>
            <a:ext cx="9371100" cy="19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Try it out for yourself!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arenR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has changed in your QGIS after the data was added?</a:t>
            </a:r>
            <a:endParaRPr/>
          </a:p>
          <a:p>
            <a:pPr marL="457200" marR="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arenR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Zoom around the map and find where you are currently located.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9"/>
          <p:cNvSpPr txBox="1"/>
          <p:nvPr/>
        </p:nvSpPr>
        <p:spPr>
          <a:xfrm>
            <a:off x="2174225" y="58474"/>
            <a:ext cx="619638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Understanding projections and CRS</a:t>
            </a:r>
            <a:endParaRPr/>
          </a:p>
        </p:txBody>
      </p:sp>
      <p:pic>
        <p:nvPicPr>
          <p:cNvPr id="249" name="Google Shape;249;p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9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8</a:t>
            </a:fld>
            <a:endParaRPr/>
          </a:p>
        </p:txBody>
      </p:sp>
      <p:pic>
        <p:nvPicPr>
          <p:cNvPr id="252" name="Google Shape;252;p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9"/>
          <p:cNvSpPr txBox="1"/>
          <p:nvPr/>
        </p:nvSpPr>
        <p:spPr>
          <a:xfrm>
            <a:off x="971909" y="1388853"/>
            <a:ext cx="10722600" cy="45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a CRS?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 Coordinate Reference System (CRS) defines how spatial data is positioned on the earth's surface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Every GIS dataset has a specified projection and datum that determine how it is displayed on a map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Incorrect CRS settings can lead to misaligned or distorted maps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Key Components of a CRS: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Datum: Defines the reference model of the earth's shape (e.g., WGS84, NAD83)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Projection: A mathematical transformation that flattens the 3D Earth onto a 2D plane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Coordinate system: Defines the measurement units (e.g., latitude/longitude, meters)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0"/>
          <p:cNvSpPr txBox="1"/>
          <p:nvPr/>
        </p:nvSpPr>
        <p:spPr>
          <a:xfrm>
            <a:off x="2174225" y="58474"/>
            <a:ext cx="619638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Understanding projections and CRS</a:t>
            </a:r>
            <a:endParaRPr/>
          </a:p>
        </p:txBody>
      </p:sp>
      <p:pic>
        <p:nvPicPr>
          <p:cNvPr id="260" name="Google Shape;260;p1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10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E5b Introduction to QGIS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9</a:t>
            </a:fld>
            <a:endParaRPr/>
          </a:p>
        </p:txBody>
      </p:sp>
      <p:pic>
        <p:nvPicPr>
          <p:cNvPr id="263" name="Google Shape;263;p1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10" descr="Ein Bild, das Text, Karte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73262" y="1312333"/>
            <a:ext cx="7057571" cy="4705047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10"/>
          <p:cNvSpPr txBox="1"/>
          <p:nvPr/>
        </p:nvSpPr>
        <p:spPr>
          <a:xfrm>
            <a:off x="2174213" y="5809843"/>
            <a:ext cx="1974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(Minn 2024)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1168</Words>
  <Application>Microsoft Office PowerPoint</Application>
  <PresentationFormat>Breitbild</PresentationFormat>
  <Paragraphs>259</Paragraphs>
  <Slides>24</Slides>
  <Notes>24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0" baseType="lpstr">
      <vt:lpstr>Arial Narrow</vt:lpstr>
      <vt:lpstr>Calibri</vt:lpstr>
      <vt:lpstr>Arial</vt:lpstr>
      <vt:lpstr>Noto Sans Symbols</vt:lpstr>
      <vt:lpstr>Open Sans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Thank you for your attention!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Michael Thiel</dc:creator>
  <cp:lastModifiedBy>Lara Alves Oeltjebruns</cp:lastModifiedBy>
  <cp:revision>1</cp:revision>
  <dcterms:created xsi:type="dcterms:W3CDTF">2019-06-02T12:25:39Z</dcterms:created>
  <dcterms:modified xsi:type="dcterms:W3CDTF">2026-04-15T13:38:51Z</dcterms:modified>
</cp:coreProperties>
</file>